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700373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hyperlink" Target="https://gamma.app" TargetMode="Externa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488" y="2306955"/>
            <a:ext cx="4919305" cy="361569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280190" y="2096095"/>
            <a:ext cx="7556421" cy="195643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7702"/>
              </a:lnSpc>
              <a:buNone/>
            </a:pPr>
            <a:r>
              <a:rPr lang="en-US" sz="6162" dirty="0">
                <a:solidFill>
                  <a:srgbClr val="201B18"/>
                </a:solidFill>
                <a:latin typeface="Platypi" pitchFamily="34" charset="0"/>
                <a:ea typeface="Platypi" pitchFamily="34" charset="-122"/>
                <a:cs typeface="Platypi" pitchFamily="34" charset="-120"/>
              </a:rPr>
              <a:t>Introduction to Greedy Methods</a:t>
            </a:r>
            <a:endParaRPr lang="en-US" sz="6162" dirty="0"/>
          </a:p>
        </p:txBody>
      </p:sp>
      <p:sp>
        <p:nvSpPr>
          <p:cNvPr id="7" name="Text 3"/>
          <p:cNvSpPr/>
          <p:nvPr/>
        </p:nvSpPr>
        <p:spPr>
          <a:xfrm>
            <a:off x="6280190" y="4392692"/>
            <a:ext cx="7556421" cy="10887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Greedy algorithms are a fundamental concept in computer science. They solve optimization problems by making locally optimal choices at each step. This often leads to a globally optimal solution.</a:t>
            </a:r>
            <a:endParaRPr lang="en-US" sz="1786" dirty="0"/>
          </a:p>
        </p:txBody>
      </p:sp>
      <p:sp>
        <p:nvSpPr>
          <p:cNvPr id="8" name="Shape 4"/>
          <p:cNvSpPr/>
          <p:nvPr/>
        </p:nvSpPr>
        <p:spPr>
          <a:xfrm>
            <a:off x="6280190" y="5753457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sp>
        <p:nvSpPr>
          <p:cNvPr id="10" name="Text 5"/>
          <p:cNvSpPr/>
          <p:nvPr/>
        </p:nvSpPr>
        <p:spPr>
          <a:xfrm>
            <a:off x="10826636" y="6260247"/>
            <a:ext cx="3536156" cy="156790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126"/>
              </a:lnSpc>
              <a:buNone/>
            </a:pPr>
            <a:r>
              <a:rPr lang="en-US" sz="2233" b="1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Presented by</a:t>
            </a:r>
            <a:br>
              <a:rPr lang="en-US" sz="2233" b="1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</a:br>
            <a:r>
              <a:rPr lang="en-US" sz="2233" b="1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B Karthik</a:t>
            </a:r>
          </a:p>
          <a:p>
            <a:pPr marL="0" indent="0" algn="l">
              <a:lnSpc>
                <a:spcPts val="3126"/>
              </a:lnSpc>
              <a:buNone/>
            </a:pPr>
            <a:r>
              <a:rPr lang="en-US" sz="2233" b="1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</a:rPr>
              <a:t>192211570</a:t>
            </a:r>
            <a:br>
              <a:rPr lang="en-US" sz="2233" b="1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</a:rPr>
            </a:br>
            <a:r>
              <a:rPr lang="en-US" sz="2233" b="1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</a:rPr>
              <a:t>3</a:t>
            </a:r>
            <a:r>
              <a:rPr lang="en-US" sz="2233" b="1" baseline="3000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</a:rPr>
              <a:t>rd</a:t>
            </a:r>
            <a:r>
              <a:rPr lang="en-US" sz="2233" b="1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</a:rPr>
              <a:t> year CSE</a:t>
            </a:r>
            <a:endParaRPr lang="en-US" sz="2233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9144000" y="0"/>
            <a:ext cx="5486400" cy="8229600"/>
          </a:xfrm>
          <a:prstGeom prst="rect">
            <a:avLst/>
          </a:prstGeom>
          <a:solidFill>
            <a:srgbClr val="E5E0DF"/>
          </a:solidFill>
          <a:ln/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93790" y="2328624"/>
            <a:ext cx="7556421" cy="141755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581"/>
              </a:lnSpc>
              <a:buNone/>
            </a:pPr>
            <a:r>
              <a:rPr lang="en-US" sz="4465" dirty="0">
                <a:solidFill>
                  <a:srgbClr val="201B18"/>
                </a:solidFill>
                <a:latin typeface="Platypi" pitchFamily="34" charset="0"/>
                <a:ea typeface="Platypi" pitchFamily="34" charset="-122"/>
                <a:cs typeface="Platypi" pitchFamily="34" charset="-120"/>
              </a:rPr>
              <a:t>Conclusion and Key Takeaways</a:t>
            </a:r>
            <a:endParaRPr lang="en-US" sz="4465" dirty="0"/>
          </a:p>
        </p:txBody>
      </p:sp>
      <p:sp>
        <p:nvSpPr>
          <p:cNvPr id="8" name="Text 4"/>
          <p:cNvSpPr/>
          <p:nvPr/>
        </p:nvSpPr>
        <p:spPr>
          <a:xfrm>
            <a:off x="793790" y="4086344"/>
            <a:ext cx="7556421" cy="18145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Greedy methods provide a simple and efficient approach to solving optimization problems. While they may not always guarantee optimal solutions, they often offer a good balance between performance and complexity. Understanding the strengths and limitations of greedy algorithms is crucial for effectively applying them in real-world scenarios.</a:t>
            </a:r>
            <a:endParaRPr lang="en-US" sz="1786" dirty="0"/>
          </a:p>
        </p:txBody>
      </p:sp>
      <p:pic>
        <p:nvPicPr>
          <p:cNvPr id="9" name="Image 2" descr="preencoded.png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  <p:pic>
        <p:nvPicPr>
          <p:cNvPr id="10" name="Image 1" descr="preencoded.png">
            <a:extLst>
              <a:ext uri="{FF2B5EF4-FFF2-40B4-BE49-F238E27FC236}">
                <a16:creationId xmlns:a16="http://schemas.microsoft.com/office/drawing/2014/main" id="{89174F80-547F-70EF-48F5-71FF874846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82839" y="2445187"/>
            <a:ext cx="5008602" cy="3339108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68774" y="1129427"/>
            <a:ext cx="7806452" cy="179129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4702"/>
              </a:lnSpc>
              <a:buNone/>
            </a:pPr>
            <a:r>
              <a:rPr lang="en-US" sz="3762" dirty="0">
                <a:solidFill>
                  <a:srgbClr val="201B18"/>
                </a:solidFill>
                <a:latin typeface="Platypi" pitchFamily="34" charset="0"/>
                <a:ea typeface="Platypi" pitchFamily="34" charset="-122"/>
                <a:cs typeface="Platypi" pitchFamily="34" charset="-120"/>
              </a:rPr>
              <a:t>Problem Statement: Minimum Number of Groups to Create a Valid Assignment</a:t>
            </a:r>
            <a:endParaRPr lang="en-US" sz="3762" dirty="0"/>
          </a:p>
        </p:txBody>
      </p:sp>
      <p:sp>
        <p:nvSpPr>
          <p:cNvPr id="7" name="Shape 3"/>
          <p:cNvSpPr/>
          <p:nvPr/>
        </p:nvSpPr>
        <p:spPr>
          <a:xfrm>
            <a:off x="668774" y="3422213"/>
            <a:ext cx="429935" cy="429935"/>
          </a:xfrm>
          <a:prstGeom prst="roundRect">
            <a:avLst>
              <a:gd name="adj" fmla="val 8000"/>
            </a:avLst>
          </a:prstGeom>
          <a:solidFill>
            <a:srgbClr val="F9F7F7"/>
          </a:solidFill>
          <a:ln/>
        </p:spPr>
      </p:sp>
      <p:sp>
        <p:nvSpPr>
          <p:cNvPr id="8" name="Text 4"/>
          <p:cNvSpPr/>
          <p:nvPr/>
        </p:nvSpPr>
        <p:spPr>
          <a:xfrm>
            <a:off x="819388" y="3493889"/>
            <a:ext cx="128707" cy="28658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57"/>
              </a:lnSpc>
              <a:buNone/>
            </a:pPr>
            <a:r>
              <a:rPr lang="en-US" sz="2257" dirty="0">
                <a:solidFill>
                  <a:srgbClr val="504C49"/>
                </a:solidFill>
                <a:latin typeface="Platypi" pitchFamily="34" charset="0"/>
                <a:ea typeface="Platypi" pitchFamily="34" charset="-122"/>
                <a:cs typeface="Platypi" pitchFamily="34" charset="-120"/>
              </a:rPr>
              <a:t>1</a:t>
            </a:r>
            <a:endParaRPr lang="en-US" sz="2257" dirty="0"/>
          </a:p>
        </p:txBody>
      </p:sp>
      <p:sp>
        <p:nvSpPr>
          <p:cNvPr id="9" name="Text 5"/>
          <p:cNvSpPr/>
          <p:nvPr/>
        </p:nvSpPr>
        <p:spPr>
          <a:xfrm>
            <a:off x="1289685" y="3422213"/>
            <a:ext cx="2388513" cy="29849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351"/>
              </a:lnSpc>
              <a:buNone/>
            </a:pPr>
            <a:r>
              <a:rPr lang="en-US" sz="1881" dirty="0">
                <a:solidFill>
                  <a:srgbClr val="504C49"/>
                </a:solidFill>
                <a:latin typeface="Platypi" pitchFamily="34" charset="0"/>
                <a:ea typeface="Platypi" pitchFamily="34" charset="-122"/>
                <a:cs typeface="Platypi" pitchFamily="34" charset="-120"/>
              </a:rPr>
              <a:t>Objective</a:t>
            </a:r>
            <a:endParaRPr lang="en-US" sz="1881" dirty="0"/>
          </a:p>
        </p:txBody>
      </p:sp>
      <p:sp>
        <p:nvSpPr>
          <p:cNvPr id="10" name="Text 6"/>
          <p:cNvSpPr/>
          <p:nvPr/>
        </p:nvSpPr>
        <p:spPr>
          <a:xfrm>
            <a:off x="1289685" y="3835241"/>
            <a:ext cx="3186827" cy="6115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407"/>
              </a:lnSpc>
              <a:buNone/>
            </a:pPr>
            <a:r>
              <a:rPr lang="en-US" sz="1505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Minimize the number of groups required to assign tasks to students.</a:t>
            </a:r>
            <a:endParaRPr lang="en-US" sz="1505" dirty="0"/>
          </a:p>
        </p:txBody>
      </p:sp>
      <p:sp>
        <p:nvSpPr>
          <p:cNvPr id="11" name="Shape 7"/>
          <p:cNvSpPr/>
          <p:nvPr/>
        </p:nvSpPr>
        <p:spPr>
          <a:xfrm>
            <a:off x="4667488" y="3422213"/>
            <a:ext cx="429935" cy="429935"/>
          </a:xfrm>
          <a:prstGeom prst="roundRect">
            <a:avLst>
              <a:gd name="adj" fmla="val 8000"/>
            </a:avLst>
          </a:prstGeom>
          <a:solidFill>
            <a:srgbClr val="F9F7F7"/>
          </a:solidFill>
          <a:ln/>
        </p:spPr>
      </p:sp>
      <p:sp>
        <p:nvSpPr>
          <p:cNvPr id="12" name="Text 8"/>
          <p:cNvSpPr/>
          <p:nvPr/>
        </p:nvSpPr>
        <p:spPr>
          <a:xfrm>
            <a:off x="4789884" y="3493889"/>
            <a:ext cx="185142" cy="28658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57"/>
              </a:lnSpc>
              <a:buNone/>
            </a:pPr>
            <a:r>
              <a:rPr lang="en-US" sz="2257" dirty="0">
                <a:solidFill>
                  <a:srgbClr val="504C49"/>
                </a:solidFill>
                <a:latin typeface="Platypi" pitchFamily="34" charset="0"/>
                <a:ea typeface="Platypi" pitchFamily="34" charset="-122"/>
                <a:cs typeface="Platypi" pitchFamily="34" charset="-120"/>
              </a:rPr>
              <a:t>2</a:t>
            </a:r>
            <a:endParaRPr lang="en-US" sz="2257" dirty="0"/>
          </a:p>
        </p:txBody>
      </p:sp>
      <p:sp>
        <p:nvSpPr>
          <p:cNvPr id="13" name="Text 9"/>
          <p:cNvSpPr/>
          <p:nvPr/>
        </p:nvSpPr>
        <p:spPr>
          <a:xfrm>
            <a:off x="5288399" y="3422213"/>
            <a:ext cx="2388513" cy="29849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351"/>
              </a:lnSpc>
              <a:buNone/>
            </a:pPr>
            <a:r>
              <a:rPr lang="en-US" sz="1881" dirty="0">
                <a:solidFill>
                  <a:srgbClr val="504C49"/>
                </a:solidFill>
                <a:latin typeface="Platypi" pitchFamily="34" charset="0"/>
                <a:ea typeface="Platypi" pitchFamily="34" charset="-122"/>
                <a:cs typeface="Platypi" pitchFamily="34" charset="-120"/>
              </a:rPr>
              <a:t>Constraints</a:t>
            </a:r>
            <a:endParaRPr lang="en-US" sz="1881" dirty="0"/>
          </a:p>
        </p:txBody>
      </p:sp>
      <p:sp>
        <p:nvSpPr>
          <p:cNvPr id="14" name="Text 10"/>
          <p:cNvSpPr/>
          <p:nvPr/>
        </p:nvSpPr>
        <p:spPr>
          <a:xfrm>
            <a:off x="5288399" y="3835241"/>
            <a:ext cx="3186827" cy="122301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407"/>
              </a:lnSpc>
              <a:buNone/>
            </a:pPr>
            <a:r>
              <a:rPr lang="en-US" sz="1505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Each student can be assigned to only one group, and each group must meet specific criteria for a valid assignment.</a:t>
            </a:r>
            <a:endParaRPr lang="en-US" sz="1505" dirty="0"/>
          </a:p>
        </p:txBody>
      </p:sp>
      <p:sp>
        <p:nvSpPr>
          <p:cNvPr id="15" name="Shape 11"/>
          <p:cNvSpPr/>
          <p:nvPr/>
        </p:nvSpPr>
        <p:spPr>
          <a:xfrm>
            <a:off x="668774" y="5464135"/>
            <a:ext cx="429935" cy="429935"/>
          </a:xfrm>
          <a:prstGeom prst="roundRect">
            <a:avLst>
              <a:gd name="adj" fmla="val 8000"/>
            </a:avLst>
          </a:prstGeom>
          <a:solidFill>
            <a:srgbClr val="F9F7F7"/>
          </a:solidFill>
          <a:ln/>
        </p:spPr>
      </p:sp>
      <p:sp>
        <p:nvSpPr>
          <p:cNvPr id="16" name="Text 12"/>
          <p:cNvSpPr/>
          <p:nvPr/>
        </p:nvSpPr>
        <p:spPr>
          <a:xfrm>
            <a:off x="794266" y="5535811"/>
            <a:ext cx="178832" cy="28658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57"/>
              </a:lnSpc>
              <a:buNone/>
            </a:pPr>
            <a:r>
              <a:rPr lang="en-US" sz="2257" dirty="0">
                <a:solidFill>
                  <a:srgbClr val="504C49"/>
                </a:solidFill>
                <a:latin typeface="Platypi" pitchFamily="34" charset="0"/>
                <a:ea typeface="Platypi" pitchFamily="34" charset="-122"/>
                <a:cs typeface="Platypi" pitchFamily="34" charset="-120"/>
              </a:rPr>
              <a:t>3</a:t>
            </a:r>
            <a:endParaRPr lang="en-US" sz="2257" dirty="0"/>
          </a:p>
        </p:txBody>
      </p:sp>
      <p:sp>
        <p:nvSpPr>
          <p:cNvPr id="17" name="Text 13"/>
          <p:cNvSpPr/>
          <p:nvPr/>
        </p:nvSpPr>
        <p:spPr>
          <a:xfrm>
            <a:off x="1289685" y="5464135"/>
            <a:ext cx="2388513" cy="29849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351"/>
              </a:lnSpc>
              <a:buNone/>
            </a:pPr>
            <a:r>
              <a:rPr lang="en-US" sz="1881" dirty="0">
                <a:solidFill>
                  <a:srgbClr val="504C49"/>
                </a:solidFill>
                <a:latin typeface="Platypi" pitchFamily="34" charset="0"/>
                <a:ea typeface="Platypi" pitchFamily="34" charset="-122"/>
                <a:cs typeface="Platypi" pitchFamily="34" charset="-120"/>
              </a:rPr>
              <a:t>Input</a:t>
            </a:r>
            <a:endParaRPr lang="en-US" sz="1881" dirty="0"/>
          </a:p>
        </p:txBody>
      </p:sp>
      <p:sp>
        <p:nvSpPr>
          <p:cNvPr id="18" name="Text 14"/>
          <p:cNvSpPr/>
          <p:nvPr/>
        </p:nvSpPr>
        <p:spPr>
          <a:xfrm>
            <a:off x="1289685" y="5877163"/>
            <a:ext cx="3186827" cy="6115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407"/>
              </a:lnSpc>
              <a:buNone/>
            </a:pPr>
            <a:r>
              <a:rPr lang="en-US" sz="1505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A list of students and their associated task preferences.</a:t>
            </a:r>
            <a:endParaRPr lang="en-US" sz="1505" dirty="0"/>
          </a:p>
        </p:txBody>
      </p:sp>
      <p:sp>
        <p:nvSpPr>
          <p:cNvPr id="19" name="Shape 15"/>
          <p:cNvSpPr/>
          <p:nvPr/>
        </p:nvSpPr>
        <p:spPr>
          <a:xfrm>
            <a:off x="4667488" y="5464135"/>
            <a:ext cx="429935" cy="429935"/>
          </a:xfrm>
          <a:prstGeom prst="roundRect">
            <a:avLst>
              <a:gd name="adj" fmla="val 8000"/>
            </a:avLst>
          </a:prstGeom>
          <a:solidFill>
            <a:srgbClr val="F9F7F7"/>
          </a:solidFill>
          <a:ln/>
        </p:spPr>
      </p:sp>
      <p:sp>
        <p:nvSpPr>
          <p:cNvPr id="20" name="Text 16"/>
          <p:cNvSpPr/>
          <p:nvPr/>
        </p:nvSpPr>
        <p:spPr>
          <a:xfrm>
            <a:off x="4786908" y="5535811"/>
            <a:ext cx="190976" cy="28658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57"/>
              </a:lnSpc>
              <a:buNone/>
            </a:pPr>
            <a:r>
              <a:rPr lang="en-US" sz="2257" dirty="0">
                <a:solidFill>
                  <a:srgbClr val="504C49"/>
                </a:solidFill>
                <a:latin typeface="Platypi" pitchFamily="34" charset="0"/>
                <a:ea typeface="Platypi" pitchFamily="34" charset="-122"/>
                <a:cs typeface="Platypi" pitchFamily="34" charset="-120"/>
              </a:rPr>
              <a:t>4</a:t>
            </a:r>
            <a:endParaRPr lang="en-US" sz="2257" dirty="0"/>
          </a:p>
        </p:txBody>
      </p:sp>
      <p:sp>
        <p:nvSpPr>
          <p:cNvPr id="21" name="Text 17"/>
          <p:cNvSpPr/>
          <p:nvPr/>
        </p:nvSpPr>
        <p:spPr>
          <a:xfrm>
            <a:off x="5288399" y="5464135"/>
            <a:ext cx="2388513" cy="29849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351"/>
              </a:lnSpc>
              <a:buNone/>
            </a:pPr>
            <a:r>
              <a:rPr lang="en-US" sz="1881" dirty="0">
                <a:solidFill>
                  <a:srgbClr val="504C49"/>
                </a:solidFill>
                <a:latin typeface="Platypi" pitchFamily="34" charset="0"/>
                <a:ea typeface="Platypi" pitchFamily="34" charset="-122"/>
                <a:cs typeface="Platypi" pitchFamily="34" charset="-120"/>
              </a:rPr>
              <a:t>Output</a:t>
            </a:r>
            <a:endParaRPr lang="en-US" sz="1881" dirty="0"/>
          </a:p>
        </p:txBody>
      </p:sp>
      <p:sp>
        <p:nvSpPr>
          <p:cNvPr id="22" name="Text 18"/>
          <p:cNvSpPr/>
          <p:nvPr/>
        </p:nvSpPr>
        <p:spPr>
          <a:xfrm>
            <a:off x="5288399" y="5877163"/>
            <a:ext cx="3186827" cy="122301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407"/>
              </a:lnSpc>
              <a:buNone/>
            </a:pPr>
            <a:r>
              <a:rPr lang="en-US" sz="1505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The minimum number of groups required to create a valid assignment, along with the group assignments for each student.</a:t>
            </a:r>
            <a:endParaRPr lang="en-US" sz="1505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88554" y="2448997"/>
            <a:ext cx="4997172" cy="3331488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84728" y="1000958"/>
            <a:ext cx="7774543" cy="122277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4815"/>
              </a:lnSpc>
              <a:buNone/>
            </a:pPr>
            <a:r>
              <a:rPr lang="en-US" sz="3852" dirty="0">
                <a:solidFill>
                  <a:srgbClr val="201B18"/>
                </a:solidFill>
                <a:latin typeface="Platypi" pitchFamily="34" charset="0"/>
                <a:ea typeface="Platypi" pitchFamily="34" charset="-122"/>
                <a:cs typeface="Platypi" pitchFamily="34" charset="-120"/>
              </a:rPr>
              <a:t>Greedy Approach: Assigning Students to Groups</a:t>
            </a:r>
            <a:endParaRPr lang="en-US" sz="3852" dirty="0"/>
          </a:p>
        </p:txBody>
      </p:sp>
      <p:sp>
        <p:nvSpPr>
          <p:cNvPr id="7" name="Shape 3"/>
          <p:cNvSpPr/>
          <p:nvPr/>
        </p:nvSpPr>
        <p:spPr>
          <a:xfrm>
            <a:off x="758130" y="2737247"/>
            <a:ext cx="440174" cy="440174"/>
          </a:xfrm>
          <a:prstGeom prst="roundRect">
            <a:avLst>
              <a:gd name="adj" fmla="val 8001"/>
            </a:avLst>
          </a:prstGeom>
          <a:solidFill>
            <a:srgbClr val="F9F7F7"/>
          </a:solidFill>
          <a:ln/>
        </p:spPr>
      </p:sp>
      <p:sp>
        <p:nvSpPr>
          <p:cNvPr id="8" name="Text 4"/>
          <p:cNvSpPr/>
          <p:nvPr/>
        </p:nvSpPr>
        <p:spPr>
          <a:xfrm>
            <a:off x="912316" y="2810589"/>
            <a:ext cx="131802" cy="29348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311"/>
              </a:lnSpc>
              <a:buNone/>
            </a:pPr>
            <a:r>
              <a:rPr lang="en-US" sz="2311" dirty="0">
                <a:solidFill>
                  <a:srgbClr val="504C49"/>
                </a:solidFill>
                <a:latin typeface="Platypi" pitchFamily="34" charset="0"/>
                <a:ea typeface="Platypi" pitchFamily="34" charset="-122"/>
                <a:cs typeface="Platypi" pitchFamily="34" charset="-120"/>
              </a:rPr>
              <a:t>1</a:t>
            </a:r>
            <a:endParaRPr lang="en-US" sz="2311" dirty="0"/>
          </a:p>
        </p:txBody>
      </p:sp>
      <p:sp>
        <p:nvSpPr>
          <p:cNvPr id="9" name="Text 5"/>
          <p:cNvSpPr/>
          <p:nvPr/>
        </p:nvSpPr>
        <p:spPr>
          <a:xfrm>
            <a:off x="2054304" y="2712839"/>
            <a:ext cx="2520910" cy="30563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07"/>
              </a:lnSpc>
              <a:buNone/>
            </a:pPr>
            <a:r>
              <a:rPr lang="en-US" sz="1926" dirty="0">
                <a:solidFill>
                  <a:srgbClr val="504C49"/>
                </a:solidFill>
                <a:latin typeface="Platypi" pitchFamily="34" charset="0"/>
                <a:ea typeface="Platypi" pitchFamily="34" charset="-122"/>
                <a:cs typeface="Platypi" pitchFamily="34" charset="-120"/>
              </a:rPr>
              <a:t>Step 1: Sort Students</a:t>
            </a:r>
            <a:endParaRPr lang="en-US" sz="1926" dirty="0"/>
          </a:p>
        </p:txBody>
      </p:sp>
      <p:sp>
        <p:nvSpPr>
          <p:cNvPr id="10" name="Text 6"/>
          <p:cNvSpPr/>
          <p:nvPr/>
        </p:nvSpPr>
        <p:spPr>
          <a:xfrm>
            <a:off x="2054304" y="3135868"/>
            <a:ext cx="6404967" cy="62579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465"/>
              </a:lnSpc>
              <a:buNone/>
            </a:pPr>
            <a:r>
              <a:rPr lang="en-US" sz="1541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Sort the students based on their task preferences, prioritizing students with more overlapping preferences.</a:t>
            </a:r>
            <a:endParaRPr lang="en-US" sz="1541" dirty="0"/>
          </a:p>
        </p:txBody>
      </p:sp>
      <p:sp>
        <p:nvSpPr>
          <p:cNvPr id="11" name="Shape 7"/>
          <p:cNvSpPr/>
          <p:nvPr/>
        </p:nvSpPr>
        <p:spPr>
          <a:xfrm>
            <a:off x="758130" y="4372928"/>
            <a:ext cx="440174" cy="440174"/>
          </a:xfrm>
          <a:prstGeom prst="roundRect">
            <a:avLst>
              <a:gd name="adj" fmla="val 8001"/>
            </a:avLst>
          </a:prstGeom>
          <a:solidFill>
            <a:srgbClr val="F9F7F7"/>
          </a:solidFill>
          <a:ln/>
        </p:spPr>
      </p:sp>
      <p:sp>
        <p:nvSpPr>
          <p:cNvPr id="12" name="Text 8"/>
          <p:cNvSpPr/>
          <p:nvPr/>
        </p:nvSpPr>
        <p:spPr>
          <a:xfrm>
            <a:off x="883384" y="4446270"/>
            <a:ext cx="189548" cy="29348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311"/>
              </a:lnSpc>
              <a:buNone/>
            </a:pPr>
            <a:r>
              <a:rPr lang="en-US" sz="2311" dirty="0">
                <a:solidFill>
                  <a:srgbClr val="504C49"/>
                </a:solidFill>
                <a:latin typeface="Platypi" pitchFamily="34" charset="0"/>
                <a:ea typeface="Platypi" pitchFamily="34" charset="-122"/>
                <a:cs typeface="Platypi" pitchFamily="34" charset="-120"/>
              </a:rPr>
              <a:t>2</a:t>
            </a:r>
            <a:endParaRPr lang="en-US" sz="2311" dirty="0"/>
          </a:p>
        </p:txBody>
      </p:sp>
      <p:sp>
        <p:nvSpPr>
          <p:cNvPr id="13" name="Text 9"/>
          <p:cNvSpPr/>
          <p:nvPr/>
        </p:nvSpPr>
        <p:spPr>
          <a:xfrm>
            <a:off x="2054304" y="4348520"/>
            <a:ext cx="2596158" cy="30563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07"/>
              </a:lnSpc>
              <a:buNone/>
            </a:pPr>
            <a:r>
              <a:rPr lang="en-US" sz="1926" dirty="0">
                <a:solidFill>
                  <a:srgbClr val="504C49"/>
                </a:solidFill>
                <a:latin typeface="Platypi" pitchFamily="34" charset="0"/>
                <a:ea typeface="Platypi" pitchFamily="34" charset="-122"/>
                <a:cs typeface="Platypi" pitchFamily="34" charset="-120"/>
              </a:rPr>
              <a:t>Step 2: Create Groups</a:t>
            </a:r>
            <a:endParaRPr lang="en-US" sz="1926" dirty="0"/>
          </a:p>
        </p:txBody>
      </p:sp>
      <p:sp>
        <p:nvSpPr>
          <p:cNvPr id="14" name="Text 10"/>
          <p:cNvSpPr/>
          <p:nvPr/>
        </p:nvSpPr>
        <p:spPr>
          <a:xfrm>
            <a:off x="2054304" y="4771549"/>
            <a:ext cx="6404967" cy="62579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465"/>
              </a:lnSpc>
              <a:buNone/>
            </a:pPr>
            <a:r>
              <a:rPr lang="en-US" sz="1541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Iterate through the sorted list and assign each student to the first available group that satisfies the valid assignment criteria.</a:t>
            </a:r>
            <a:endParaRPr lang="en-US" sz="1541" dirty="0"/>
          </a:p>
        </p:txBody>
      </p:sp>
      <p:sp>
        <p:nvSpPr>
          <p:cNvPr id="15" name="Shape 11"/>
          <p:cNvSpPr/>
          <p:nvPr/>
        </p:nvSpPr>
        <p:spPr>
          <a:xfrm>
            <a:off x="758130" y="6008608"/>
            <a:ext cx="440174" cy="440174"/>
          </a:xfrm>
          <a:prstGeom prst="roundRect">
            <a:avLst>
              <a:gd name="adj" fmla="val 8001"/>
            </a:avLst>
          </a:prstGeom>
          <a:solidFill>
            <a:srgbClr val="F9F7F7"/>
          </a:solidFill>
          <a:ln/>
        </p:spPr>
      </p:sp>
      <p:sp>
        <p:nvSpPr>
          <p:cNvPr id="16" name="Text 12"/>
          <p:cNvSpPr/>
          <p:nvPr/>
        </p:nvSpPr>
        <p:spPr>
          <a:xfrm>
            <a:off x="886599" y="6081951"/>
            <a:ext cx="183118" cy="29348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311"/>
              </a:lnSpc>
              <a:buNone/>
            </a:pPr>
            <a:r>
              <a:rPr lang="en-US" sz="2311" dirty="0">
                <a:solidFill>
                  <a:srgbClr val="504C49"/>
                </a:solidFill>
                <a:latin typeface="Platypi" pitchFamily="34" charset="0"/>
                <a:ea typeface="Platypi" pitchFamily="34" charset="-122"/>
                <a:cs typeface="Platypi" pitchFamily="34" charset="-120"/>
              </a:rPr>
              <a:t>3</a:t>
            </a:r>
            <a:endParaRPr lang="en-US" sz="2311" dirty="0"/>
          </a:p>
        </p:txBody>
      </p:sp>
      <p:sp>
        <p:nvSpPr>
          <p:cNvPr id="17" name="Text 13"/>
          <p:cNvSpPr/>
          <p:nvPr/>
        </p:nvSpPr>
        <p:spPr>
          <a:xfrm>
            <a:off x="2054304" y="5984200"/>
            <a:ext cx="3354467" cy="30563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07"/>
              </a:lnSpc>
              <a:buNone/>
            </a:pPr>
            <a:r>
              <a:rPr lang="en-US" sz="1926" dirty="0">
                <a:solidFill>
                  <a:srgbClr val="504C49"/>
                </a:solidFill>
                <a:latin typeface="Platypi" pitchFamily="34" charset="0"/>
                <a:ea typeface="Platypi" pitchFamily="34" charset="-122"/>
                <a:cs typeface="Platypi" pitchFamily="34" charset="-120"/>
              </a:rPr>
              <a:t>Step 3: Optimize Group Size</a:t>
            </a:r>
            <a:endParaRPr lang="en-US" sz="1926" dirty="0"/>
          </a:p>
        </p:txBody>
      </p:sp>
      <p:sp>
        <p:nvSpPr>
          <p:cNvPr id="18" name="Text 14"/>
          <p:cNvSpPr/>
          <p:nvPr/>
        </p:nvSpPr>
        <p:spPr>
          <a:xfrm>
            <a:off x="2054304" y="6407229"/>
            <a:ext cx="6404967" cy="62579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465"/>
              </a:lnSpc>
              <a:buNone/>
            </a:pPr>
            <a:r>
              <a:rPr lang="en-US" sz="1541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If possible, merge groups that have similar task assignments and meet the valid assignment criteria.</a:t>
            </a:r>
            <a:endParaRPr lang="en-US" sz="1541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7488" y="2306955"/>
            <a:ext cx="4919305" cy="361569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93790" y="726877"/>
            <a:ext cx="7556421" cy="141755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581"/>
              </a:lnSpc>
              <a:buNone/>
            </a:pPr>
            <a:r>
              <a:rPr lang="en-US" sz="4465" dirty="0">
                <a:solidFill>
                  <a:srgbClr val="201B18"/>
                </a:solidFill>
                <a:latin typeface="Platypi" pitchFamily="34" charset="0"/>
                <a:ea typeface="Platypi" pitchFamily="34" charset="-122"/>
                <a:cs typeface="Platypi" pitchFamily="34" charset="-120"/>
              </a:rPr>
              <a:t>Defining Valid Assignment Criteria</a:t>
            </a:r>
            <a:endParaRPr lang="en-US" sz="4465" dirty="0"/>
          </a:p>
        </p:txBody>
      </p:sp>
      <p:sp>
        <p:nvSpPr>
          <p:cNvPr id="7" name="Shape 3"/>
          <p:cNvSpPr/>
          <p:nvPr/>
        </p:nvSpPr>
        <p:spPr>
          <a:xfrm>
            <a:off x="793790" y="2484596"/>
            <a:ext cx="3664863" cy="2758559"/>
          </a:xfrm>
          <a:prstGeom prst="roundRect">
            <a:avLst>
              <a:gd name="adj" fmla="val 1480"/>
            </a:avLst>
          </a:prstGeom>
          <a:solidFill>
            <a:srgbClr val="F9F7F7"/>
          </a:solidFill>
          <a:ln/>
        </p:spPr>
      </p:sp>
      <p:sp>
        <p:nvSpPr>
          <p:cNvPr id="8" name="Text 4"/>
          <p:cNvSpPr/>
          <p:nvPr/>
        </p:nvSpPr>
        <p:spPr>
          <a:xfrm>
            <a:off x="1020604" y="2711410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1"/>
              </a:lnSpc>
              <a:buNone/>
            </a:pPr>
            <a:r>
              <a:rPr lang="en-US" sz="2233" dirty="0">
                <a:solidFill>
                  <a:srgbClr val="504C49"/>
                </a:solidFill>
                <a:latin typeface="Platypi" pitchFamily="34" charset="0"/>
                <a:ea typeface="Platypi" pitchFamily="34" charset="-122"/>
                <a:cs typeface="Platypi" pitchFamily="34" charset="-120"/>
              </a:rPr>
              <a:t>Skill Balance</a:t>
            </a:r>
            <a:endParaRPr lang="en-US" sz="2233" dirty="0"/>
          </a:p>
        </p:txBody>
      </p:sp>
      <p:sp>
        <p:nvSpPr>
          <p:cNvPr id="9" name="Text 5"/>
          <p:cNvSpPr/>
          <p:nvPr/>
        </p:nvSpPr>
        <p:spPr>
          <a:xfrm>
            <a:off x="1020604" y="3201829"/>
            <a:ext cx="3211235" cy="145161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Each group should have a diverse range of skills, ensuring that students can learn from each other.</a:t>
            </a:r>
            <a:endParaRPr lang="en-US" sz="1786" dirty="0"/>
          </a:p>
        </p:txBody>
      </p:sp>
      <p:sp>
        <p:nvSpPr>
          <p:cNvPr id="10" name="Shape 6"/>
          <p:cNvSpPr/>
          <p:nvPr/>
        </p:nvSpPr>
        <p:spPr>
          <a:xfrm>
            <a:off x="4685467" y="2484596"/>
            <a:ext cx="3664863" cy="2758559"/>
          </a:xfrm>
          <a:prstGeom prst="roundRect">
            <a:avLst>
              <a:gd name="adj" fmla="val 1480"/>
            </a:avLst>
          </a:prstGeom>
          <a:solidFill>
            <a:srgbClr val="F9F7F7"/>
          </a:solidFill>
          <a:ln/>
        </p:spPr>
      </p:sp>
      <p:sp>
        <p:nvSpPr>
          <p:cNvPr id="11" name="Text 7"/>
          <p:cNvSpPr/>
          <p:nvPr/>
        </p:nvSpPr>
        <p:spPr>
          <a:xfrm>
            <a:off x="4912281" y="2711410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1"/>
              </a:lnSpc>
              <a:buNone/>
            </a:pPr>
            <a:r>
              <a:rPr lang="en-US" sz="2233" dirty="0">
                <a:solidFill>
                  <a:srgbClr val="504C49"/>
                </a:solidFill>
                <a:latin typeface="Platypi" pitchFamily="34" charset="0"/>
                <a:ea typeface="Platypi" pitchFamily="34" charset="-122"/>
                <a:cs typeface="Platypi" pitchFamily="34" charset="-120"/>
              </a:rPr>
              <a:t>Task Diversity</a:t>
            </a:r>
            <a:endParaRPr lang="en-US" sz="2233" dirty="0"/>
          </a:p>
        </p:txBody>
      </p:sp>
      <p:sp>
        <p:nvSpPr>
          <p:cNvPr id="12" name="Text 8"/>
          <p:cNvSpPr/>
          <p:nvPr/>
        </p:nvSpPr>
        <p:spPr>
          <a:xfrm>
            <a:off x="4912281" y="3201829"/>
            <a:ext cx="3211235" cy="18145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Tasks within a group should be varied and challenging, providing students with a comprehensive learning experience.</a:t>
            </a:r>
            <a:endParaRPr lang="en-US" sz="1786" dirty="0"/>
          </a:p>
        </p:txBody>
      </p:sp>
      <p:sp>
        <p:nvSpPr>
          <p:cNvPr id="13" name="Shape 9"/>
          <p:cNvSpPr/>
          <p:nvPr/>
        </p:nvSpPr>
        <p:spPr>
          <a:xfrm>
            <a:off x="793790" y="5469969"/>
            <a:ext cx="7556421" cy="2032754"/>
          </a:xfrm>
          <a:prstGeom prst="roundRect">
            <a:avLst>
              <a:gd name="adj" fmla="val 2009"/>
            </a:avLst>
          </a:prstGeom>
          <a:solidFill>
            <a:srgbClr val="F9F7F7"/>
          </a:solidFill>
          <a:ln/>
        </p:spPr>
      </p:sp>
      <p:sp>
        <p:nvSpPr>
          <p:cNvPr id="14" name="Text 10"/>
          <p:cNvSpPr/>
          <p:nvPr/>
        </p:nvSpPr>
        <p:spPr>
          <a:xfrm>
            <a:off x="1020604" y="5696783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1"/>
              </a:lnSpc>
              <a:buNone/>
            </a:pPr>
            <a:r>
              <a:rPr lang="en-US" sz="2233" dirty="0">
                <a:solidFill>
                  <a:srgbClr val="504C49"/>
                </a:solidFill>
                <a:latin typeface="Platypi" pitchFamily="34" charset="0"/>
                <a:ea typeface="Platypi" pitchFamily="34" charset="-122"/>
                <a:cs typeface="Platypi" pitchFamily="34" charset="-120"/>
              </a:rPr>
              <a:t>Group Size</a:t>
            </a:r>
            <a:endParaRPr lang="en-US" sz="2233" dirty="0"/>
          </a:p>
        </p:txBody>
      </p:sp>
      <p:sp>
        <p:nvSpPr>
          <p:cNvPr id="15" name="Text 11"/>
          <p:cNvSpPr/>
          <p:nvPr/>
        </p:nvSpPr>
        <p:spPr>
          <a:xfrm>
            <a:off x="1020604" y="6187202"/>
            <a:ext cx="7102793" cy="10887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Group size should be optimal for collaboration and effective task completion, considering factors like the complexity of the tasks and the time available.</a:t>
            </a:r>
            <a:endParaRPr lang="en-US" sz="1786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612029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4" name="Text 2"/>
          <p:cNvSpPr/>
          <p:nvPr/>
        </p:nvSpPr>
        <p:spPr>
          <a:xfrm>
            <a:off x="2065496" y="436602"/>
            <a:ext cx="7088267" cy="49613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907"/>
              </a:lnSpc>
              <a:buNone/>
            </a:pPr>
            <a:r>
              <a:rPr lang="en-US" sz="3126" dirty="0">
                <a:solidFill>
                  <a:srgbClr val="201B18"/>
                </a:solidFill>
                <a:latin typeface="Platypi" pitchFamily="34" charset="0"/>
                <a:ea typeface="Platypi" pitchFamily="34" charset="-122"/>
                <a:cs typeface="Platypi" pitchFamily="34" charset="-120"/>
              </a:rPr>
              <a:t>Implementing the Greedy Algorithm</a:t>
            </a:r>
            <a:endParaRPr lang="en-US" sz="3126" dirty="0"/>
          </a:p>
        </p:txBody>
      </p:sp>
      <p:sp>
        <p:nvSpPr>
          <p:cNvPr id="5" name="Text 3"/>
          <p:cNvSpPr/>
          <p:nvPr/>
        </p:nvSpPr>
        <p:spPr>
          <a:xfrm>
            <a:off x="2065496" y="1329571"/>
            <a:ext cx="1984653" cy="2480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1953"/>
              </a:lnSpc>
              <a:buNone/>
            </a:pPr>
            <a:r>
              <a:rPr lang="en-US" sz="1563" dirty="0">
                <a:solidFill>
                  <a:srgbClr val="201B18"/>
                </a:solidFill>
                <a:latin typeface="Platypi" pitchFamily="34" charset="0"/>
                <a:ea typeface="Platypi" pitchFamily="34" charset="-122"/>
                <a:cs typeface="Platypi" pitchFamily="34" charset="-120"/>
              </a:rPr>
              <a:t>Data Structures</a:t>
            </a:r>
            <a:endParaRPr lang="en-US" sz="1563" dirty="0"/>
          </a:p>
        </p:txBody>
      </p:sp>
      <p:sp>
        <p:nvSpPr>
          <p:cNvPr id="6" name="Text 4"/>
          <p:cNvSpPr/>
          <p:nvPr/>
        </p:nvSpPr>
        <p:spPr>
          <a:xfrm>
            <a:off x="2065496" y="1736288"/>
            <a:ext cx="3241238" cy="76223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000"/>
              </a:lnSpc>
              <a:buNone/>
            </a:pPr>
            <a:r>
              <a:rPr lang="en-US" sz="12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Utilize data structures such as lists, dictionaries, and sets to represent students, task preferences, and groups.</a:t>
            </a:r>
            <a:endParaRPr lang="en-US" sz="1250" dirty="0"/>
          </a:p>
        </p:txBody>
      </p:sp>
      <p:sp>
        <p:nvSpPr>
          <p:cNvPr id="7" name="Text 5"/>
          <p:cNvSpPr/>
          <p:nvPr/>
        </p:nvSpPr>
        <p:spPr>
          <a:xfrm>
            <a:off x="2319457" y="2641402"/>
            <a:ext cx="2987278" cy="50815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000"/>
              </a:lnSpc>
              <a:buSzPct val="100000"/>
              <a:buFont typeface="+mj-lt"/>
              <a:buAutoNum type="arabicPeriod"/>
            </a:pPr>
            <a:r>
              <a:rPr lang="en-US" sz="12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Store student information, including task preferences.</a:t>
            </a:r>
            <a:endParaRPr lang="en-US" sz="1250" dirty="0"/>
          </a:p>
        </p:txBody>
      </p:sp>
      <p:sp>
        <p:nvSpPr>
          <p:cNvPr id="8" name="Text 6"/>
          <p:cNvSpPr/>
          <p:nvPr/>
        </p:nvSpPr>
        <p:spPr>
          <a:xfrm>
            <a:off x="2319457" y="3205043"/>
            <a:ext cx="2987278" cy="50815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000"/>
              </a:lnSpc>
              <a:buSzPct val="100000"/>
              <a:buFont typeface="+mj-lt"/>
              <a:buAutoNum type="arabicPeriod" startAt="2"/>
            </a:pPr>
            <a:r>
              <a:rPr lang="en-US" sz="12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Use a dictionary to keep track of groups and their assigned students.</a:t>
            </a:r>
            <a:endParaRPr lang="en-US" sz="1250" dirty="0"/>
          </a:p>
        </p:txBody>
      </p:sp>
      <p:sp>
        <p:nvSpPr>
          <p:cNvPr id="9" name="Text 7"/>
          <p:cNvSpPr/>
          <p:nvPr/>
        </p:nvSpPr>
        <p:spPr>
          <a:xfrm>
            <a:off x="5701546" y="1329571"/>
            <a:ext cx="1984653" cy="2480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1953"/>
              </a:lnSpc>
              <a:buNone/>
            </a:pPr>
            <a:r>
              <a:rPr lang="en-US" sz="1563" dirty="0">
                <a:solidFill>
                  <a:srgbClr val="201B18"/>
                </a:solidFill>
                <a:latin typeface="Platypi" pitchFamily="34" charset="0"/>
                <a:ea typeface="Platypi" pitchFamily="34" charset="-122"/>
                <a:cs typeface="Platypi" pitchFamily="34" charset="-120"/>
              </a:rPr>
              <a:t>Algorithm Logic</a:t>
            </a:r>
            <a:endParaRPr lang="en-US" sz="1563" dirty="0"/>
          </a:p>
        </p:txBody>
      </p:sp>
      <p:sp>
        <p:nvSpPr>
          <p:cNvPr id="10" name="Text 8"/>
          <p:cNvSpPr/>
          <p:nvPr/>
        </p:nvSpPr>
        <p:spPr>
          <a:xfrm>
            <a:off x="5701546" y="1736288"/>
            <a:ext cx="3241238" cy="76223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000"/>
              </a:lnSpc>
              <a:buNone/>
            </a:pPr>
            <a:r>
              <a:rPr lang="en-US" sz="12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Implement the greedy approach by iterating through sorted students, assigning them to groups, and optimizing group size.</a:t>
            </a:r>
            <a:endParaRPr lang="en-US" sz="1250" dirty="0"/>
          </a:p>
        </p:txBody>
      </p:sp>
      <p:sp>
        <p:nvSpPr>
          <p:cNvPr id="11" name="Text 9"/>
          <p:cNvSpPr/>
          <p:nvPr/>
        </p:nvSpPr>
        <p:spPr>
          <a:xfrm>
            <a:off x="5955506" y="2641402"/>
            <a:ext cx="2987278" cy="2540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Iterate through sorted students.</a:t>
            </a:r>
            <a:endParaRPr lang="en-US" sz="1250" dirty="0"/>
          </a:p>
        </p:txBody>
      </p:sp>
      <p:sp>
        <p:nvSpPr>
          <p:cNvPr id="12" name="Text 10"/>
          <p:cNvSpPr/>
          <p:nvPr/>
        </p:nvSpPr>
        <p:spPr>
          <a:xfrm>
            <a:off x="5955506" y="2950964"/>
            <a:ext cx="2987278" cy="50815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Check for available groups that meet the valid assignment criteria.</a:t>
            </a:r>
            <a:endParaRPr lang="en-US" sz="1250" dirty="0"/>
          </a:p>
        </p:txBody>
      </p:sp>
      <p:sp>
        <p:nvSpPr>
          <p:cNvPr id="13" name="Text 11"/>
          <p:cNvSpPr/>
          <p:nvPr/>
        </p:nvSpPr>
        <p:spPr>
          <a:xfrm>
            <a:off x="5955506" y="3514606"/>
            <a:ext cx="2987278" cy="50815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Assign the student to the first available group.</a:t>
            </a:r>
            <a:endParaRPr lang="en-US" sz="1250" dirty="0"/>
          </a:p>
        </p:txBody>
      </p:sp>
      <p:sp>
        <p:nvSpPr>
          <p:cNvPr id="14" name="Text 12"/>
          <p:cNvSpPr/>
          <p:nvPr/>
        </p:nvSpPr>
        <p:spPr>
          <a:xfrm>
            <a:off x="5955506" y="4078248"/>
            <a:ext cx="2987278" cy="50815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If no suitable group exists, create a new group.</a:t>
            </a:r>
            <a:endParaRPr lang="en-US" sz="1250" dirty="0"/>
          </a:p>
        </p:txBody>
      </p:sp>
      <p:sp>
        <p:nvSpPr>
          <p:cNvPr id="15" name="Text 13"/>
          <p:cNvSpPr/>
          <p:nvPr/>
        </p:nvSpPr>
        <p:spPr>
          <a:xfrm>
            <a:off x="9337596" y="1329571"/>
            <a:ext cx="1984653" cy="2480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1953"/>
              </a:lnSpc>
              <a:buNone/>
            </a:pPr>
            <a:r>
              <a:rPr lang="en-US" sz="1563" dirty="0">
                <a:solidFill>
                  <a:srgbClr val="201B18"/>
                </a:solidFill>
                <a:latin typeface="Platypi" pitchFamily="34" charset="0"/>
                <a:ea typeface="Platypi" pitchFamily="34" charset="-122"/>
                <a:cs typeface="Platypi" pitchFamily="34" charset="-120"/>
              </a:rPr>
              <a:t>Code Example</a:t>
            </a:r>
            <a:endParaRPr lang="en-US" sz="1563" dirty="0"/>
          </a:p>
        </p:txBody>
      </p:sp>
      <p:sp>
        <p:nvSpPr>
          <p:cNvPr id="16" name="Text 14"/>
          <p:cNvSpPr/>
          <p:nvPr/>
        </p:nvSpPr>
        <p:spPr>
          <a:xfrm>
            <a:off x="9337596" y="1736288"/>
            <a:ext cx="3241238" cy="50815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000"/>
              </a:lnSpc>
              <a:buNone/>
            </a:pPr>
            <a:r>
              <a:rPr lang="en-US" sz="12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Illustrate the algorithm using Python code snippets or pseudocode.</a:t>
            </a:r>
            <a:endParaRPr lang="en-US" sz="1250" dirty="0"/>
          </a:p>
        </p:txBody>
      </p:sp>
      <p:sp>
        <p:nvSpPr>
          <p:cNvPr id="17" name="Shape 15"/>
          <p:cNvSpPr/>
          <p:nvPr/>
        </p:nvSpPr>
        <p:spPr>
          <a:xfrm>
            <a:off x="9337596" y="2423041"/>
            <a:ext cx="3241238" cy="5573792"/>
          </a:xfrm>
          <a:prstGeom prst="roundRect">
            <a:avLst>
              <a:gd name="adj" fmla="val 882"/>
            </a:avLst>
          </a:prstGeom>
          <a:solidFill>
            <a:srgbClr val="F3E3D8"/>
          </a:solidFill>
          <a:ln/>
        </p:spPr>
      </p:sp>
      <p:sp>
        <p:nvSpPr>
          <p:cNvPr id="18" name="Shape 16"/>
          <p:cNvSpPr/>
          <p:nvPr/>
        </p:nvSpPr>
        <p:spPr>
          <a:xfrm>
            <a:off x="9329738" y="2423041"/>
            <a:ext cx="3256955" cy="5573792"/>
          </a:xfrm>
          <a:prstGeom prst="roundRect">
            <a:avLst>
              <a:gd name="adj" fmla="val 731"/>
            </a:avLst>
          </a:prstGeom>
          <a:solidFill>
            <a:srgbClr val="F3E3D8"/>
          </a:solidFill>
          <a:ln/>
        </p:spPr>
      </p:sp>
      <p:sp>
        <p:nvSpPr>
          <p:cNvPr id="19" name="Text 17"/>
          <p:cNvSpPr/>
          <p:nvPr/>
        </p:nvSpPr>
        <p:spPr>
          <a:xfrm>
            <a:off x="9488448" y="2542103"/>
            <a:ext cx="2939534" cy="533566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000"/>
              </a:lnSpc>
              <a:buNone/>
            </a:pPr>
            <a:r>
              <a:rPr lang="en-US" sz="1250" dirty="0">
                <a:solidFill>
                  <a:srgbClr val="504C49"/>
                </a:solidFill>
                <a:highlight>
                  <a:srgbClr val="F3E3D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def assign_groups(students, tasks, group_size_limit):</a:t>
            </a:r>
            <a:endParaRPr lang="en-US" sz="1250" dirty="0"/>
          </a:p>
          <a:p>
            <a:pPr marL="0" indent="0">
              <a:lnSpc>
                <a:spcPts val="2000"/>
              </a:lnSpc>
              <a:buNone/>
            </a:pPr>
            <a:r>
              <a:rPr lang="en-US" sz="1250" dirty="0">
                <a:solidFill>
                  <a:srgbClr val="504C49"/>
                </a:solidFill>
                <a:highlight>
                  <a:srgbClr val="F3E3D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# Sort students by task preferences</a:t>
            </a:r>
            <a:endParaRPr lang="en-US" sz="1250" dirty="0"/>
          </a:p>
          <a:p>
            <a:pPr marL="0" indent="0">
              <a:lnSpc>
                <a:spcPts val="2000"/>
              </a:lnSpc>
              <a:buNone/>
            </a:pPr>
            <a:r>
              <a:rPr lang="en-US" sz="1250" dirty="0">
                <a:solidFill>
                  <a:srgbClr val="504C49"/>
                </a:solidFill>
                <a:highlight>
                  <a:srgbClr val="F3E3D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sorted_students = sort_students(students)</a:t>
            </a:r>
            <a:endParaRPr lang="en-US" sz="1250" dirty="0"/>
          </a:p>
          <a:p>
            <a:pPr marL="0" indent="0">
              <a:lnSpc>
                <a:spcPts val="2000"/>
              </a:lnSpc>
              <a:buNone/>
            </a:pPr>
            <a:r>
              <a:rPr lang="en-US" sz="1250" dirty="0">
                <a:solidFill>
                  <a:srgbClr val="504C49"/>
                </a:solidFill>
                <a:highlight>
                  <a:srgbClr val="F3E3D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# Initialize groups</a:t>
            </a:r>
            <a:endParaRPr lang="en-US" sz="1250" dirty="0"/>
          </a:p>
          <a:p>
            <a:pPr marL="0" indent="0">
              <a:lnSpc>
                <a:spcPts val="2000"/>
              </a:lnSpc>
              <a:buNone/>
            </a:pPr>
            <a:r>
              <a:rPr lang="en-US" sz="1250" dirty="0">
                <a:solidFill>
                  <a:srgbClr val="504C49"/>
                </a:solidFill>
                <a:highlight>
                  <a:srgbClr val="F3E3D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groups = []</a:t>
            </a:r>
            <a:endParaRPr lang="en-US" sz="1250" dirty="0"/>
          </a:p>
          <a:p>
            <a:pPr marL="0" indent="0">
              <a:lnSpc>
                <a:spcPts val="2000"/>
              </a:lnSpc>
              <a:buNone/>
            </a:pPr>
            <a:r>
              <a:rPr lang="en-US" sz="1250" dirty="0">
                <a:solidFill>
                  <a:srgbClr val="504C49"/>
                </a:solidFill>
                <a:highlight>
                  <a:srgbClr val="F3E3D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# Iterate through students</a:t>
            </a:r>
            <a:endParaRPr lang="en-US" sz="1250" dirty="0"/>
          </a:p>
          <a:p>
            <a:pPr marL="0" indent="0">
              <a:lnSpc>
                <a:spcPts val="2000"/>
              </a:lnSpc>
              <a:buNone/>
            </a:pPr>
            <a:r>
              <a:rPr lang="en-US" sz="1250" dirty="0">
                <a:solidFill>
                  <a:srgbClr val="504C49"/>
                </a:solidFill>
                <a:highlight>
                  <a:srgbClr val="F3E3D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for student in sorted_students:</a:t>
            </a:r>
            <a:endParaRPr lang="en-US" sz="1250" dirty="0"/>
          </a:p>
          <a:p>
            <a:pPr marL="0" indent="0">
              <a:lnSpc>
                <a:spcPts val="2000"/>
              </a:lnSpc>
              <a:buNone/>
            </a:pPr>
            <a:r>
              <a:rPr lang="en-US" sz="1250" dirty="0">
                <a:solidFill>
                  <a:srgbClr val="504C49"/>
                </a:solidFill>
                <a:highlight>
                  <a:srgbClr val="F3E3D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# Find available group</a:t>
            </a:r>
            <a:endParaRPr lang="en-US" sz="1250" dirty="0"/>
          </a:p>
          <a:p>
            <a:pPr marL="0" indent="0">
              <a:lnSpc>
                <a:spcPts val="2000"/>
              </a:lnSpc>
              <a:buNone/>
            </a:pPr>
            <a:r>
              <a:rPr lang="en-US" sz="1250" dirty="0">
                <a:solidFill>
                  <a:srgbClr val="504C49"/>
                </a:solidFill>
                <a:highlight>
                  <a:srgbClr val="F3E3D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group = find_available_group(groups, student, tasks, group_size_limit)</a:t>
            </a:r>
            <a:endParaRPr lang="en-US" sz="1250" dirty="0"/>
          </a:p>
          <a:p>
            <a:pPr marL="0" indent="0">
              <a:lnSpc>
                <a:spcPts val="2000"/>
              </a:lnSpc>
              <a:buNone/>
            </a:pPr>
            <a:r>
              <a:rPr lang="en-US" sz="1250" dirty="0">
                <a:solidFill>
                  <a:srgbClr val="504C49"/>
                </a:solidFill>
                <a:highlight>
                  <a:srgbClr val="F3E3D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# If no available group, create a new group</a:t>
            </a:r>
            <a:endParaRPr lang="en-US" sz="1250" dirty="0"/>
          </a:p>
          <a:p>
            <a:pPr marL="0" indent="0">
              <a:lnSpc>
                <a:spcPts val="2000"/>
              </a:lnSpc>
              <a:buNone/>
            </a:pPr>
            <a:r>
              <a:rPr lang="en-US" sz="1250" dirty="0">
                <a:solidFill>
                  <a:srgbClr val="504C49"/>
                </a:solidFill>
                <a:highlight>
                  <a:srgbClr val="F3E3D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if group is None:</a:t>
            </a:r>
            <a:endParaRPr lang="en-US" sz="1250" dirty="0"/>
          </a:p>
          <a:p>
            <a:pPr marL="0" indent="0">
              <a:lnSpc>
                <a:spcPts val="2000"/>
              </a:lnSpc>
              <a:buNone/>
            </a:pPr>
            <a:r>
              <a:rPr lang="en-US" sz="1250" dirty="0">
                <a:solidFill>
                  <a:srgbClr val="504C49"/>
                </a:solidFill>
                <a:highlight>
                  <a:srgbClr val="F3E3D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groups.append(create_group(student, tasks))</a:t>
            </a:r>
            <a:endParaRPr lang="en-US" sz="1250" dirty="0"/>
          </a:p>
          <a:p>
            <a:pPr marL="0" indent="0">
              <a:lnSpc>
                <a:spcPts val="2000"/>
              </a:lnSpc>
              <a:buNone/>
            </a:pPr>
            <a:r>
              <a:rPr lang="en-US" sz="1250" dirty="0">
                <a:solidFill>
                  <a:srgbClr val="504C49"/>
                </a:solidFill>
                <a:highlight>
                  <a:srgbClr val="F3E3D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else:</a:t>
            </a:r>
            <a:endParaRPr lang="en-US" sz="1250" dirty="0"/>
          </a:p>
          <a:p>
            <a:pPr marL="0" indent="0">
              <a:lnSpc>
                <a:spcPts val="2000"/>
              </a:lnSpc>
              <a:buNone/>
            </a:pPr>
            <a:r>
              <a:rPr lang="en-US" sz="1250" dirty="0">
                <a:solidFill>
                  <a:srgbClr val="504C49"/>
                </a:solidFill>
                <a:highlight>
                  <a:srgbClr val="F3E3D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assign_to_group(group, student)</a:t>
            </a:r>
            <a:endParaRPr lang="en-US" sz="1250" dirty="0"/>
          </a:p>
          <a:p>
            <a:pPr marL="0" indent="0">
              <a:lnSpc>
                <a:spcPts val="2000"/>
              </a:lnSpc>
              <a:buNone/>
            </a:pPr>
            <a:r>
              <a:rPr lang="en-US" sz="1250" dirty="0">
                <a:solidFill>
                  <a:srgbClr val="504C49"/>
                </a:solidFill>
                <a:highlight>
                  <a:srgbClr val="F3E3D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return groups</a:t>
            </a:r>
            <a:endParaRPr lang="en-US" sz="12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0" y="0"/>
            <a:ext cx="5486400" cy="8229600"/>
          </a:xfrm>
          <a:prstGeom prst="roundRect">
            <a:avLst>
              <a:gd name="adj" fmla="val 744"/>
            </a:avLst>
          </a:prstGeom>
          <a:solidFill>
            <a:srgbClr val="E5E0DF"/>
          </a:solidFill>
          <a:ln/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280190" y="757595"/>
            <a:ext cx="7556421" cy="212633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581"/>
              </a:lnSpc>
              <a:buNone/>
            </a:pPr>
            <a:r>
              <a:rPr lang="en-US" sz="4465" dirty="0">
                <a:solidFill>
                  <a:srgbClr val="201B18"/>
                </a:solidFill>
                <a:latin typeface="Platypi" pitchFamily="34" charset="0"/>
                <a:ea typeface="Platypi" pitchFamily="34" charset="-122"/>
                <a:cs typeface="Platypi" pitchFamily="34" charset="-120"/>
              </a:rPr>
              <a:t>Analyzing Time Complexity of the Greedy Solution</a:t>
            </a:r>
            <a:endParaRPr lang="en-US" sz="4465" dirty="0"/>
          </a:p>
        </p:txBody>
      </p:sp>
      <p:sp>
        <p:nvSpPr>
          <p:cNvPr id="8" name="Shape 4"/>
          <p:cNvSpPr/>
          <p:nvPr/>
        </p:nvSpPr>
        <p:spPr>
          <a:xfrm>
            <a:off x="6280190" y="3224093"/>
            <a:ext cx="7556421" cy="3266837"/>
          </a:xfrm>
          <a:prstGeom prst="roundRect">
            <a:avLst>
              <a:gd name="adj" fmla="val 1250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9" name="Shape 5"/>
          <p:cNvSpPr/>
          <p:nvPr/>
        </p:nvSpPr>
        <p:spPr>
          <a:xfrm>
            <a:off x="6287810" y="3231713"/>
            <a:ext cx="75411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0" name="Text 6"/>
          <p:cNvSpPr/>
          <p:nvPr/>
        </p:nvSpPr>
        <p:spPr>
          <a:xfrm>
            <a:off x="6514624" y="3375422"/>
            <a:ext cx="3313152" cy="3629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Operation</a:t>
            </a:r>
            <a:endParaRPr lang="en-US" sz="1786" dirty="0"/>
          </a:p>
        </p:txBody>
      </p:sp>
      <p:sp>
        <p:nvSpPr>
          <p:cNvPr id="11" name="Text 7"/>
          <p:cNvSpPr/>
          <p:nvPr/>
        </p:nvSpPr>
        <p:spPr>
          <a:xfrm>
            <a:off x="10289024" y="3375422"/>
            <a:ext cx="3313152" cy="3629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Time Complexity</a:t>
            </a:r>
            <a:endParaRPr lang="en-US" sz="1786" dirty="0"/>
          </a:p>
        </p:txBody>
      </p:sp>
      <p:sp>
        <p:nvSpPr>
          <p:cNvPr id="12" name="Shape 8"/>
          <p:cNvSpPr/>
          <p:nvPr/>
        </p:nvSpPr>
        <p:spPr>
          <a:xfrm>
            <a:off x="6287810" y="3882033"/>
            <a:ext cx="75411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3" name="Text 9"/>
          <p:cNvSpPr/>
          <p:nvPr/>
        </p:nvSpPr>
        <p:spPr>
          <a:xfrm>
            <a:off x="6514624" y="4025741"/>
            <a:ext cx="3313152" cy="3629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Sorting Students</a:t>
            </a:r>
            <a:endParaRPr lang="en-US" sz="1786" dirty="0"/>
          </a:p>
        </p:txBody>
      </p:sp>
      <p:sp>
        <p:nvSpPr>
          <p:cNvPr id="14" name="Text 10"/>
          <p:cNvSpPr/>
          <p:nvPr/>
        </p:nvSpPr>
        <p:spPr>
          <a:xfrm>
            <a:off x="10289024" y="4025741"/>
            <a:ext cx="3313152" cy="3629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O(n log n)</a:t>
            </a:r>
            <a:endParaRPr lang="en-US" sz="1786" dirty="0"/>
          </a:p>
        </p:txBody>
      </p:sp>
      <p:sp>
        <p:nvSpPr>
          <p:cNvPr id="15" name="Shape 11"/>
          <p:cNvSpPr/>
          <p:nvPr/>
        </p:nvSpPr>
        <p:spPr>
          <a:xfrm>
            <a:off x="6287810" y="4532352"/>
            <a:ext cx="75411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6" name="Text 12"/>
          <p:cNvSpPr/>
          <p:nvPr/>
        </p:nvSpPr>
        <p:spPr>
          <a:xfrm>
            <a:off x="6514624" y="4676061"/>
            <a:ext cx="3313152" cy="3629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Creating Groups</a:t>
            </a:r>
            <a:endParaRPr lang="en-US" sz="1786" dirty="0"/>
          </a:p>
        </p:txBody>
      </p:sp>
      <p:sp>
        <p:nvSpPr>
          <p:cNvPr id="17" name="Text 13"/>
          <p:cNvSpPr/>
          <p:nvPr/>
        </p:nvSpPr>
        <p:spPr>
          <a:xfrm>
            <a:off x="10289024" y="4676061"/>
            <a:ext cx="3313152" cy="3629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O(n)</a:t>
            </a:r>
            <a:endParaRPr lang="en-US" sz="1786" dirty="0"/>
          </a:p>
        </p:txBody>
      </p:sp>
      <p:sp>
        <p:nvSpPr>
          <p:cNvPr id="18" name="Shape 14"/>
          <p:cNvSpPr/>
          <p:nvPr/>
        </p:nvSpPr>
        <p:spPr>
          <a:xfrm>
            <a:off x="6287810" y="5182672"/>
            <a:ext cx="75411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9" name="Text 15"/>
          <p:cNvSpPr/>
          <p:nvPr/>
        </p:nvSpPr>
        <p:spPr>
          <a:xfrm>
            <a:off x="6514624" y="5326380"/>
            <a:ext cx="3313152" cy="3629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Assigning Students</a:t>
            </a:r>
            <a:endParaRPr lang="en-US" sz="1786" dirty="0"/>
          </a:p>
        </p:txBody>
      </p:sp>
      <p:sp>
        <p:nvSpPr>
          <p:cNvPr id="20" name="Text 16"/>
          <p:cNvSpPr/>
          <p:nvPr/>
        </p:nvSpPr>
        <p:spPr>
          <a:xfrm>
            <a:off x="10289024" y="5326380"/>
            <a:ext cx="3313152" cy="3629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O(n)</a:t>
            </a:r>
            <a:endParaRPr lang="en-US" sz="1786" dirty="0"/>
          </a:p>
        </p:txBody>
      </p:sp>
      <p:sp>
        <p:nvSpPr>
          <p:cNvPr id="21" name="Shape 17"/>
          <p:cNvSpPr/>
          <p:nvPr/>
        </p:nvSpPr>
        <p:spPr>
          <a:xfrm>
            <a:off x="6287810" y="5832991"/>
            <a:ext cx="75411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2" name="Text 18"/>
          <p:cNvSpPr/>
          <p:nvPr/>
        </p:nvSpPr>
        <p:spPr>
          <a:xfrm>
            <a:off x="6514624" y="5976699"/>
            <a:ext cx="3313152" cy="3629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Merging Groups</a:t>
            </a:r>
            <a:endParaRPr lang="en-US" sz="1786" dirty="0"/>
          </a:p>
        </p:txBody>
      </p:sp>
      <p:sp>
        <p:nvSpPr>
          <p:cNvPr id="23" name="Text 19"/>
          <p:cNvSpPr/>
          <p:nvPr/>
        </p:nvSpPr>
        <p:spPr>
          <a:xfrm>
            <a:off x="10289024" y="5976699"/>
            <a:ext cx="3313152" cy="3629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O(m log m)</a:t>
            </a:r>
            <a:endParaRPr lang="en-US" sz="1786" dirty="0"/>
          </a:p>
        </p:txBody>
      </p:sp>
      <p:sp>
        <p:nvSpPr>
          <p:cNvPr id="24" name="Text 20"/>
          <p:cNvSpPr/>
          <p:nvPr/>
        </p:nvSpPr>
        <p:spPr>
          <a:xfrm>
            <a:off x="6280190" y="6746081"/>
            <a:ext cx="7556421" cy="7258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Overall, the time complexity of the greedy solution is O(n log n + m log m), where n is the number of students and m is the number of groups.</a:t>
            </a:r>
            <a:endParaRPr lang="en-US" sz="1786" dirty="0"/>
          </a:p>
        </p:txBody>
      </p:sp>
      <p:pic>
        <p:nvPicPr>
          <p:cNvPr id="26" name="Image 1" descr="preencoded.png">
            <a:extLst>
              <a:ext uri="{FF2B5EF4-FFF2-40B4-BE49-F238E27FC236}">
                <a16:creationId xmlns:a16="http://schemas.microsoft.com/office/drawing/2014/main" id="{3AEFF320-C100-B7A5-570E-483583B424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7620" y="0"/>
            <a:ext cx="5436154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IN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0" y="0"/>
            <a:ext cx="5486400" cy="8229600"/>
          </a:xfrm>
          <a:prstGeom prst="roundRect">
            <a:avLst>
              <a:gd name="adj" fmla="val 597"/>
            </a:avLst>
          </a:prstGeom>
          <a:solidFill>
            <a:srgbClr val="E5E0DF"/>
          </a:solidFill>
          <a:ln/>
        </p:spPr>
      </p:sp>
      <p:sp>
        <p:nvSpPr>
          <p:cNvPr id="7" name="Text 3"/>
          <p:cNvSpPr/>
          <p:nvPr/>
        </p:nvSpPr>
        <p:spPr>
          <a:xfrm>
            <a:off x="6122908" y="500420"/>
            <a:ext cx="7870984" cy="113657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4475"/>
              </a:lnSpc>
              <a:buNone/>
            </a:pPr>
            <a:r>
              <a:rPr lang="en-US" sz="3580" dirty="0">
                <a:solidFill>
                  <a:srgbClr val="201B18"/>
                </a:solidFill>
                <a:latin typeface="Platypi" pitchFamily="34" charset="0"/>
                <a:ea typeface="Platypi" pitchFamily="34" charset="-122"/>
                <a:cs typeface="Platypi" pitchFamily="34" charset="-120"/>
              </a:rPr>
              <a:t>Handling Edge Cases and Exceptions</a:t>
            </a:r>
            <a:endParaRPr lang="en-US" sz="358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2908" y="1909763"/>
            <a:ext cx="909280" cy="1454825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7304961" y="2091571"/>
            <a:ext cx="2273260" cy="28408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38"/>
              </a:lnSpc>
              <a:buNone/>
            </a:pPr>
            <a:r>
              <a:rPr lang="en-US" sz="1790" dirty="0">
                <a:solidFill>
                  <a:srgbClr val="504C49"/>
                </a:solidFill>
                <a:latin typeface="Platypi" pitchFamily="34" charset="0"/>
                <a:ea typeface="Platypi" pitchFamily="34" charset="-122"/>
                <a:cs typeface="Platypi" pitchFamily="34" charset="-120"/>
              </a:rPr>
              <a:t>Empty Input</a:t>
            </a:r>
            <a:endParaRPr lang="en-US" sz="1790" dirty="0"/>
          </a:p>
        </p:txBody>
      </p:sp>
      <p:sp>
        <p:nvSpPr>
          <p:cNvPr id="10" name="Text 5"/>
          <p:cNvSpPr/>
          <p:nvPr/>
        </p:nvSpPr>
        <p:spPr>
          <a:xfrm>
            <a:off x="7304961" y="2484715"/>
            <a:ext cx="6688931" cy="29087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91"/>
              </a:lnSpc>
              <a:buNone/>
            </a:pPr>
            <a:r>
              <a:rPr lang="en-US" sz="1432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Handle the scenario where no students or tasks are provided as input.</a:t>
            </a:r>
            <a:endParaRPr lang="en-US" sz="1432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2908" y="3364587"/>
            <a:ext cx="909280" cy="1454825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7304961" y="3546396"/>
            <a:ext cx="2692479" cy="28408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38"/>
              </a:lnSpc>
              <a:buNone/>
            </a:pPr>
            <a:r>
              <a:rPr lang="en-US" sz="1790" dirty="0">
                <a:solidFill>
                  <a:srgbClr val="504C49"/>
                </a:solidFill>
                <a:latin typeface="Platypi" pitchFamily="34" charset="0"/>
                <a:ea typeface="Platypi" pitchFamily="34" charset="-122"/>
                <a:cs typeface="Platypi" pitchFamily="34" charset="-120"/>
              </a:rPr>
              <a:t>Invalid Task Preferences</a:t>
            </a:r>
            <a:endParaRPr lang="en-US" sz="1790" dirty="0"/>
          </a:p>
        </p:txBody>
      </p:sp>
      <p:sp>
        <p:nvSpPr>
          <p:cNvPr id="13" name="Text 7"/>
          <p:cNvSpPr/>
          <p:nvPr/>
        </p:nvSpPr>
        <p:spPr>
          <a:xfrm>
            <a:off x="7304961" y="3939540"/>
            <a:ext cx="6688931" cy="58173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291"/>
              </a:lnSpc>
              <a:buNone/>
            </a:pPr>
            <a:r>
              <a:rPr lang="en-US" sz="1432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Validate student preferences to ensure they are valid and consistent with available tasks.</a:t>
            </a:r>
            <a:endParaRPr lang="en-US" sz="1432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22908" y="4819412"/>
            <a:ext cx="909280" cy="1454825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7304961" y="5001220"/>
            <a:ext cx="2273260" cy="28408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38"/>
              </a:lnSpc>
              <a:buNone/>
            </a:pPr>
            <a:r>
              <a:rPr lang="en-US" sz="1790" dirty="0">
                <a:solidFill>
                  <a:srgbClr val="504C49"/>
                </a:solidFill>
                <a:latin typeface="Platypi" pitchFamily="34" charset="0"/>
                <a:ea typeface="Platypi" pitchFamily="34" charset="-122"/>
                <a:cs typeface="Platypi" pitchFamily="34" charset="-120"/>
              </a:rPr>
              <a:t>Group Size Limits</a:t>
            </a:r>
            <a:endParaRPr lang="en-US" sz="1790" dirty="0"/>
          </a:p>
        </p:txBody>
      </p:sp>
      <p:sp>
        <p:nvSpPr>
          <p:cNvPr id="16" name="Text 9"/>
          <p:cNvSpPr/>
          <p:nvPr/>
        </p:nvSpPr>
        <p:spPr>
          <a:xfrm>
            <a:off x="7304961" y="5394365"/>
            <a:ext cx="6688931" cy="29087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91"/>
              </a:lnSpc>
              <a:buNone/>
            </a:pPr>
            <a:r>
              <a:rPr lang="en-US" sz="1432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Implement checks to ensure that group sizes do not exceed the defined limits.</a:t>
            </a:r>
            <a:endParaRPr lang="en-US" sz="1432" dirty="0"/>
          </a:p>
        </p:txBody>
      </p:sp>
      <p:pic>
        <p:nvPicPr>
          <p:cNvPr id="17" name="Image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22908" y="6274237"/>
            <a:ext cx="909280" cy="1454825"/>
          </a:xfrm>
          <a:prstGeom prst="rect">
            <a:avLst/>
          </a:prstGeom>
        </p:spPr>
      </p:pic>
      <p:sp>
        <p:nvSpPr>
          <p:cNvPr id="18" name="Text 10"/>
          <p:cNvSpPr/>
          <p:nvPr/>
        </p:nvSpPr>
        <p:spPr>
          <a:xfrm>
            <a:off x="7304961" y="6456045"/>
            <a:ext cx="2273260" cy="28408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38"/>
              </a:lnSpc>
              <a:buNone/>
            </a:pPr>
            <a:r>
              <a:rPr lang="en-US" sz="1790" dirty="0">
                <a:solidFill>
                  <a:srgbClr val="504C49"/>
                </a:solidFill>
                <a:latin typeface="Platypi" pitchFamily="34" charset="0"/>
                <a:ea typeface="Platypi" pitchFamily="34" charset="-122"/>
                <a:cs typeface="Platypi" pitchFamily="34" charset="-120"/>
              </a:rPr>
              <a:t>Task Availability</a:t>
            </a:r>
            <a:endParaRPr lang="en-US" sz="1790" dirty="0"/>
          </a:p>
        </p:txBody>
      </p:sp>
      <p:sp>
        <p:nvSpPr>
          <p:cNvPr id="19" name="Text 11"/>
          <p:cNvSpPr/>
          <p:nvPr/>
        </p:nvSpPr>
        <p:spPr>
          <a:xfrm>
            <a:off x="7304961" y="6849189"/>
            <a:ext cx="6688931" cy="29087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91"/>
              </a:lnSpc>
              <a:buNone/>
            </a:pPr>
            <a:r>
              <a:rPr lang="en-US" sz="1432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Handle situations where there are insufficient tasks to accommodate all students.</a:t>
            </a:r>
            <a:endParaRPr lang="en-US" sz="1432" dirty="0"/>
          </a:p>
        </p:txBody>
      </p:sp>
      <p:pic>
        <p:nvPicPr>
          <p:cNvPr id="21" name="Image 1" descr="preencoded.png">
            <a:extLst>
              <a:ext uri="{FF2B5EF4-FFF2-40B4-BE49-F238E27FC236}">
                <a16:creationId xmlns:a16="http://schemas.microsoft.com/office/drawing/2014/main" id="{7EA6C7BE-B730-FC92-11AB-3A9CD3C606E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93790" y="3467100"/>
            <a:ext cx="13042821" cy="141755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581"/>
              </a:lnSpc>
              <a:buNone/>
            </a:pPr>
            <a:r>
              <a:rPr lang="en-US" sz="4465" dirty="0">
                <a:solidFill>
                  <a:srgbClr val="201B18"/>
                </a:solidFill>
                <a:latin typeface="Platypi" pitchFamily="34" charset="0"/>
                <a:ea typeface="Platypi" pitchFamily="34" charset="-122"/>
                <a:cs typeface="Platypi" pitchFamily="34" charset="-120"/>
              </a:rPr>
              <a:t>Comparing Greedy Approach to Other Methods</a:t>
            </a:r>
            <a:endParaRPr lang="en-US" sz="4465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5224820"/>
            <a:ext cx="566976" cy="56697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93790" y="6018609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1"/>
              </a:lnSpc>
              <a:buNone/>
            </a:pPr>
            <a:r>
              <a:rPr lang="en-US" sz="2233" dirty="0">
                <a:solidFill>
                  <a:srgbClr val="504C49"/>
                </a:solidFill>
                <a:latin typeface="Platypi" pitchFamily="34" charset="0"/>
                <a:ea typeface="Platypi" pitchFamily="34" charset="-122"/>
                <a:cs typeface="Platypi" pitchFamily="34" charset="-120"/>
              </a:rPr>
              <a:t>Greedy</a:t>
            </a:r>
            <a:endParaRPr lang="en-US" sz="2233" dirty="0"/>
          </a:p>
        </p:txBody>
      </p:sp>
      <p:sp>
        <p:nvSpPr>
          <p:cNvPr id="8" name="Text 4"/>
          <p:cNvSpPr/>
          <p:nvPr/>
        </p:nvSpPr>
        <p:spPr>
          <a:xfrm>
            <a:off x="793790" y="6509028"/>
            <a:ext cx="4120753" cy="10887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858"/>
              </a:lnSpc>
              <a:buNone/>
            </a:pPr>
            <a:r>
              <a:rPr lang="en-US" sz="1786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Simple and efficient, often provides a good solution, but may not be globally optimal.</a:t>
            </a:r>
            <a:endParaRPr lang="en-US" sz="1786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4704" y="5224820"/>
            <a:ext cx="566976" cy="56697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5254704" y="6018609"/>
            <a:ext cx="3233261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1"/>
              </a:lnSpc>
              <a:buNone/>
            </a:pPr>
            <a:r>
              <a:rPr lang="en-US" sz="2233" dirty="0">
                <a:solidFill>
                  <a:srgbClr val="504C49"/>
                </a:solidFill>
                <a:latin typeface="Platypi" pitchFamily="34" charset="0"/>
                <a:ea typeface="Platypi" pitchFamily="34" charset="-122"/>
                <a:cs typeface="Platypi" pitchFamily="34" charset="-120"/>
              </a:rPr>
              <a:t>Dynamic Programming</a:t>
            </a:r>
            <a:endParaRPr lang="en-US" sz="2233" dirty="0"/>
          </a:p>
        </p:txBody>
      </p:sp>
      <p:sp>
        <p:nvSpPr>
          <p:cNvPr id="11" name="Text 6"/>
          <p:cNvSpPr/>
          <p:nvPr/>
        </p:nvSpPr>
        <p:spPr>
          <a:xfrm>
            <a:off x="5254704" y="6509028"/>
            <a:ext cx="4120872" cy="10887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858"/>
              </a:lnSpc>
              <a:buNone/>
            </a:pPr>
            <a:r>
              <a:rPr lang="en-US" sz="1786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Guarantees optimal solutions, but can be computationally expensive for large problem sizes.</a:t>
            </a:r>
            <a:endParaRPr lang="en-US" sz="1786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15738" y="5224820"/>
            <a:ext cx="566976" cy="566976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9715738" y="6018609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1"/>
              </a:lnSpc>
              <a:buNone/>
            </a:pPr>
            <a:r>
              <a:rPr lang="en-US" sz="2233" dirty="0">
                <a:solidFill>
                  <a:srgbClr val="504C49"/>
                </a:solidFill>
                <a:latin typeface="Platypi" pitchFamily="34" charset="0"/>
                <a:ea typeface="Platypi" pitchFamily="34" charset="-122"/>
                <a:cs typeface="Platypi" pitchFamily="34" charset="-120"/>
              </a:rPr>
              <a:t>Brute Force</a:t>
            </a:r>
            <a:endParaRPr lang="en-US" sz="2233" dirty="0"/>
          </a:p>
        </p:txBody>
      </p:sp>
      <p:sp>
        <p:nvSpPr>
          <p:cNvPr id="14" name="Text 8"/>
          <p:cNvSpPr/>
          <p:nvPr/>
        </p:nvSpPr>
        <p:spPr>
          <a:xfrm>
            <a:off x="9715738" y="6509028"/>
            <a:ext cx="4120872" cy="10887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858"/>
              </a:lnSpc>
              <a:buNone/>
            </a:pPr>
            <a:r>
              <a:rPr lang="en-US" sz="1786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Exhaustively checks all possible solutions, but can be extremely time-consuming for large problem sizes.</a:t>
            </a:r>
            <a:endParaRPr lang="en-US" sz="1786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4" name="Text 2"/>
          <p:cNvSpPr/>
          <p:nvPr/>
        </p:nvSpPr>
        <p:spPr>
          <a:xfrm>
            <a:off x="793790" y="1147405"/>
            <a:ext cx="10821353" cy="7087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581"/>
              </a:lnSpc>
              <a:buNone/>
            </a:pPr>
            <a:r>
              <a:rPr lang="en-US" sz="4465" dirty="0">
                <a:solidFill>
                  <a:srgbClr val="201B18"/>
                </a:solidFill>
                <a:latin typeface="Platypi" pitchFamily="34" charset="0"/>
                <a:ea typeface="Platypi" pitchFamily="34" charset="-122"/>
                <a:cs typeface="Platypi" pitchFamily="34" charset="-120"/>
              </a:rPr>
              <a:t>Real-World Applications and Use Cases</a:t>
            </a:r>
            <a:endParaRPr lang="en-US" sz="4465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309813"/>
            <a:ext cx="4120753" cy="2546747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793790" y="5140047"/>
            <a:ext cx="3493413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1"/>
              </a:lnSpc>
              <a:buNone/>
            </a:pPr>
            <a:r>
              <a:rPr lang="en-US" sz="2233" dirty="0">
                <a:solidFill>
                  <a:srgbClr val="504C49"/>
                </a:solidFill>
                <a:latin typeface="Platypi" pitchFamily="34" charset="0"/>
                <a:ea typeface="Platypi" pitchFamily="34" charset="-122"/>
                <a:cs typeface="Platypi" pitchFamily="34" charset="-120"/>
              </a:rPr>
              <a:t>Academic Group Projects</a:t>
            </a:r>
            <a:endParaRPr lang="en-US" sz="2233" dirty="0"/>
          </a:p>
        </p:txBody>
      </p:sp>
      <p:sp>
        <p:nvSpPr>
          <p:cNvPr id="7" name="Text 4"/>
          <p:cNvSpPr/>
          <p:nvPr/>
        </p:nvSpPr>
        <p:spPr>
          <a:xfrm>
            <a:off x="793790" y="5630466"/>
            <a:ext cx="4120753" cy="10887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858"/>
              </a:lnSpc>
              <a:buNone/>
            </a:pPr>
            <a:r>
              <a:rPr lang="en-US" sz="1786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Assigning students to groups based on their interests and skill sets to maximize learning outcomes.</a:t>
            </a:r>
            <a:endParaRPr lang="en-US" sz="1786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4704" y="2309813"/>
            <a:ext cx="4120872" cy="2546866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254704" y="5140166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1"/>
              </a:lnSpc>
              <a:buNone/>
            </a:pPr>
            <a:r>
              <a:rPr lang="en-US" sz="2233" dirty="0">
                <a:solidFill>
                  <a:srgbClr val="504C49"/>
                </a:solidFill>
                <a:latin typeface="Platypi" pitchFamily="34" charset="0"/>
                <a:ea typeface="Platypi" pitchFamily="34" charset="-122"/>
                <a:cs typeface="Platypi" pitchFamily="34" charset="-120"/>
              </a:rPr>
              <a:t>Team Formation</a:t>
            </a:r>
            <a:endParaRPr lang="en-US" sz="2233" dirty="0"/>
          </a:p>
        </p:txBody>
      </p:sp>
      <p:sp>
        <p:nvSpPr>
          <p:cNvPr id="10" name="Text 6"/>
          <p:cNvSpPr/>
          <p:nvPr/>
        </p:nvSpPr>
        <p:spPr>
          <a:xfrm>
            <a:off x="5254704" y="5630585"/>
            <a:ext cx="4120872" cy="145161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858"/>
              </a:lnSpc>
              <a:buNone/>
            </a:pPr>
            <a:r>
              <a:rPr lang="en-US" sz="1786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Creating teams for a project based on team members' expertise, communication styles, and personality traits.</a:t>
            </a:r>
            <a:endParaRPr lang="en-US" sz="1786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5738" y="2309813"/>
            <a:ext cx="4120872" cy="2546866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9715738" y="5140166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1"/>
              </a:lnSpc>
              <a:buNone/>
            </a:pPr>
            <a:r>
              <a:rPr lang="en-US" sz="2233" dirty="0">
                <a:solidFill>
                  <a:srgbClr val="504C49"/>
                </a:solidFill>
                <a:latin typeface="Platypi" pitchFamily="34" charset="0"/>
                <a:ea typeface="Platypi" pitchFamily="34" charset="-122"/>
                <a:cs typeface="Platypi" pitchFamily="34" charset="-120"/>
              </a:rPr>
              <a:t>Resource Allocation</a:t>
            </a:r>
            <a:endParaRPr lang="en-US" sz="2233" dirty="0"/>
          </a:p>
        </p:txBody>
      </p:sp>
      <p:sp>
        <p:nvSpPr>
          <p:cNvPr id="13" name="Text 8"/>
          <p:cNvSpPr/>
          <p:nvPr/>
        </p:nvSpPr>
        <p:spPr>
          <a:xfrm>
            <a:off x="9715738" y="5630585"/>
            <a:ext cx="4120872" cy="10887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858"/>
              </a:lnSpc>
              <a:buNone/>
            </a:pPr>
            <a:r>
              <a:rPr lang="en-US" sz="1786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Optimizing the allocation of resources to different tasks or projects, maximizing efficiency and minimizing costs.</a:t>
            </a:r>
            <a:endParaRPr lang="en-US" sz="1786" dirty="0"/>
          </a:p>
        </p:txBody>
      </p:sp>
      <p:pic>
        <p:nvPicPr>
          <p:cNvPr id="15" name="Image 1" descr="preencoded.png">
            <a:extLst>
              <a:ext uri="{FF2B5EF4-FFF2-40B4-BE49-F238E27FC236}">
                <a16:creationId xmlns:a16="http://schemas.microsoft.com/office/drawing/2014/main" id="{4A7EEC33-036B-BC58-9B28-A3EC853643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54704" y="2272902"/>
            <a:ext cx="4120872" cy="254674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856</Words>
  <Application>Microsoft Office PowerPoint</Application>
  <PresentationFormat>Custom</PresentationFormat>
  <Paragraphs>109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Consolas</vt:lpstr>
      <vt:lpstr>Platypi</vt:lpstr>
      <vt:lpstr>Source Serif Pro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Gangadhara Rao</cp:lastModifiedBy>
  <cp:revision>3</cp:revision>
  <dcterms:created xsi:type="dcterms:W3CDTF">2024-07-30T02:49:15Z</dcterms:created>
  <dcterms:modified xsi:type="dcterms:W3CDTF">2024-07-30T02:58:17Z</dcterms:modified>
</cp:coreProperties>
</file>